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orizon" charset="1" panose="02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" charset="1" panose="00000500000000000000"/>
      <p:regular r:id="rId16"/>
    </p:embeddedFont>
    <p:embeddedFont>
      <p:font typeface="Telegraf" charset="1" panose="00000500000000000000"/>
      <p:regular r:id="rId17"/>
    </p:embeddedFont>
    <p:embeddedFont>
      <p:font typeface="Poppins" charset="1" panose="00000500000000000000"/>
      <p:regular r:id="rId18"/>
    </p:embeddedFont>
    <p:embeddedFont>
      <p:font typeface="Open Sauce" charset="1" panose="00000500000000000000"/>
      <p:regular r:id="rId19"/>
    </p:embeddedFont>
    <p:embeddedFont>
      <p:font typeface="Telegraf Bold" charset="1" panose="00000800000000000000"/>
      <p:regular r:id="rId20"/>
    </p:embeddedFont>
    <p:embeddedFont>
      <p:font typeface="Open Sauce Bold" charset="1" panose="000008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jpeg" Type="http://schemas.openxmlformats.org/officeDocument/2006/relationships/image"/><Relationship Id="rId7" Target="../media/VAGrXD2yzKM.mp4" Type="http://schemas.openxmlformats.org/officeDocument/2006/relationships/video"/><Relationship Id="rId8" Target="../media/VAGrXD2yzKM.mp4" Type="http://schemas.microsoft.com/office/2007/relationships/media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rXD2yzKM.mp4" Type="http://schemas.openxmlformats.org/officeDocument/2006/relationships/video"/><Relationship Id="rId4" Target="../media/VAGrXD2yzKM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1584" y="4032225"/>
            <a:ext cx="14924832" cy="183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Ohmfinder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61215" y="8862060"/>
            <a:ext cx="299808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SimsalaBOM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61215" y="8516652"/>
            <a:ext cx="2998085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2057400"/>
            <a:ext cx="8641761" cy="7499107"/>
            <a:chOff x="0" y="0"/>
            <a:chExt cx="2276019" cy="19750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6019" cy="1975074"/>
            </a:xfrm>
            <a:custGeom>
              <a:avLst/>
              <a:gdLst/>
              <a:ahLst/>
              <a:cxnLst/>
              <a:rect r="r" b="b" t="t" l="l"/>
              <a:pathLst>
                <a:path h="1975074" w="2276019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75275" y="6825024"/>
            <a:ext cx="7524688" cy="2731483"/>
            <a:chOff x="0" y="0"/>
            <a:chExt cx="1981811" cy="719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1811" cy="719403"/>
            </a:xfrm>
            <a:custGeom>
              <a:avLst/>
              <a:gdLst/>
              <a:ahLst/>
              <a:cxnLst/>
              <a:rect r="r" b="b" t="t" l="l"/>
              <a:pathLst>
                <a:path h="719403" w="1981811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75275" y="2057400"/>
            <a:ext cx="7524688" cy="4166571"/>
            <a:chOff x="0" y="0"/>
            <a:chExt cx="1165771" cy="645511"/>
          </a:xfrm>
        </p:grpSpPr>
        <p:sp>
          <p:nvSpPr>
            <p:cNvPr name="Freeform 9" id="9"/>
            <p:cNvSpPr/>
            <p:nvPr/>
          </p:nvSpPr>
          <p:spPr>
            <a:xfrm flipH="false" flipV="false" rot="-24000">
              <a:off x="-1943" y="-3766"/>
              <a:ext cx="1169658" cy="653043"/>
            </a:xfrm>
            <a:custGeom>
              <a:avLst/>
              <a:gdLst/>
              <a:ahLst/>
              <a:cxnLst/>
              <a:rect r="r" b="b" t="t" l="l"/>
              <a:pathLst>
                <a:path h="653043" w="1169658">
                  <a:moveTo>
                    <a:pt x="61826" y="107"/>
                  </a:moveTo>
                  <a:lnTo>
                    <a:pt x="1112338" y="7441"/>
                  </a:lnTo>
                  <a:cubicBezTo>
                    <a:pt x="1127618" y="7548"/>
                    <a:pt x="1142231" y="13720"/>
                    <a:pt x="1152960" y="24600"/>
                  </a:cubicBezTo>
                  <a:cubicBezTo>
                    <a:pt x="1163690" y="35481"/>
                    <a:pt x="1169658" y="50178"/>
                    <a:pt x="1169551" y="65458"/>
                  </a:cubicBezTo>
                  <a:lnTo>
                    <a:pt x="1165849" y="595723"/>
                  </a:lnTo>
                  <a:cubicBezTo>
                    <a:pt x="1165742" y="611004"/>
                    <a:pt x="1159570" y="625616"/>
                    <a:pt x="1148689" y="636345"/>
                  </a:cubicBezTo>
                  <a:cubicBezTo>
                    <a:pt x="1137809" y="647075"/>
                    <a:pt x="1123112" y="653043"/>
                    <a:pt x="1107831" y="652936"/>
                  </a:cubicBezTo>
                  <a:lnTo>
                    <a:pt x="57319" y="645602"/>
                  </a:lnTo>
                  <a:cubicBezTo>
                    <a:pt x="42039" y="645495"/>
                    <a:pt x="27426" y="639323"/>
                    <a:pt x="16697" y="628443"/>
                  </a:cubicBezTo>
                  <a:cubicBezTo>
                    <a:pt x="5967" y="617562"/>
                    <a:pt x="0" y="602865"/>
                    <a:pt x="106" y="587585"/>
                  </a:cubicBezTo>
                  <a:lnTo>
                    <a:pt x="3808" y="57320"/>
                  </a:lnTo>
                  <a:cubicBezTo>
                    <a:pt x="3915" y="42039"/>
                    <a:pt x="10087" y="27427"/>
                    <a:pt x="20968" y="16698"/>
                  </a:cubicBezTo>
                  <a:cubicBezTo>
                    <a:pt x="31848" y="5968"/>
                    <a:pt x="46545" y="0"/>
                    <a:pt x="61826" y="107"/>
                  </a:cubicBezTo>
                  <a:close/>
                </a:path>
              </a:pathLst>
            </a:custGeom>
            <a:blipFill>
              <a:blip r:embed="rId2"/>
              <a:stretch>
                <a:fillRect l="-35" t="-18806" r="-1469" b="-6302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324062" y="3540654"/>
            <a:ext cx="7121685" cy="421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spc="-3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BOM in.</a:t>
            </a:r>
          </a:p>
          <a:p>
            <a:pPr algn="l">
              <a:lnSpc>
                <a:spcPts val="8077"/>
              </a:lnSpc>
            </a:pPr>
            <a:r>
              <a:rPr lang="en-US" sz="7919" spc="-3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Better Components Out.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00921" y="1986280"/>
            <a:ext cx="10876417" cy="7467954"/>
            <a:chOff x="0" y="0"/>
            <a:chExt cx="2864571" cy="196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4571" cy="1966869"/>
            </a:xfrm>
            <a:custGeom>
              <a:avLst/>
              <a:gdLst/>
              <a:ahLst/>
              <a:cxnLst/>
              <a:rect r="r" b="b" t="t" l="l"/>
              <a:pathLst>
                <a:path h="1966869" w="2864571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3986" y="1986280"/>
            <a:ext cx="5264882" cy="7467954"/>
            <a:chOff x="0" y="0"/>
            <a:chExt cx="1386636" cy="1966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6636" cy="1966869"/>
            </a:xfrm>
            <a:custGeom>
              <a:avLst/>
              <a:gdLst/>
              <a:ahLst/>
              <a:cxnLst/>
              <a:rect r="r" b="b" t="t" l="l"/>
              <a:pathLst>
                <a:path h="1966869" w="1386636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04417" y="5720257"/>
            <a:ext cx="2831507" cy="2831507"/>
          </a:xfrm>
          <a:custGeom>
            <a:avLst/>
            <a:gdLst/>
            <a:ahLst/>
            <a:cxnLst/>
            <a:rect r="r" b="b" t="t" l="l"/>
            <a:pathLst>
              <a:path h="2831507" w="2831507">
                <a:moveTo>
                  <a:pt x="0" y="0"/>
                </a:moveTo>
                <a:lnTo>
                  <a:pt x="2831507" y="0"/>
                </a:lnTo>
                <a:lnTo>
                  <a:pt x="2831507" y="2831507"/>
                </a:lnTo>
                <a:lnTo>
                  <a:pt x="0" y="283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30742" y="5978898"/>
            <a:ext cx="10616775" cy="3039052"/>
          </a:xfrm>
          <a:custGeom>
            <a:avLst/>
            <a:gdLst/>
            <a:ahLst/>
            <a:cxnLst/>
            <a:rect r="r" b="b" t="t" l="l"/>
            <a:pathLst>
              <a:path h="3039052" w="10616775">
                <a:moveTo>
                  <a:pt x="0" y="0"/>
                </a:moveTo>
                <a:lnTo>
                  <a:pt x="10616774" y="0"/>
                </a:lnTo>
                <a:lnTo>
                  <a:pt x="10616774" y="3039052"/>
                </a:lnTo>
                <a:lnTo>
                  <a:pt x="0" y="3039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36178" y="2582269"/>
            <a:ext cx="10381060" cy="300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60"/>
              </a:lnSpc>
            </a:pPr>
            <a:r>
              <a:rPr lang="en-US" sz="42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Structure the BOM to be read and retrieve alternatives parts.</a:t>
            </a:r>
          </a:p>
          <a:p>
            <a:pPr algn="just">
              <a:lnSpc>
                <a:spcPts val="5960"/>
              </a:lnSpc>
            </a:pPr>
            <a:r>
              <a:rPr lang="en-US" sz="42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Organize the parts, offer a choice of parts and recommendations.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3845" y="2353385"/>
            <a:ext cx="6670458" cy="159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91"/>
              </a:lnSpc>
            </a:pPr>
            <a:r>
              <a:rPr lang="en-US" sz="9422" spc="-41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1790346"/>
            <a:ext cx="6301476" cy="7467954"/>
            <a:chOff x="0" y="0"/>
            <a:chExt cx="1659648" cy="196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9648" cy="1966869"/>
            </a:xfrm>
            <a:custGeom>
              <a:avLst/>
              <a:gdLst/>
              <a:ahLst/>
              <a:cxnLst/>
              <a:rect r="r" b="b" t="t" l="l"/>
              <a:pathLst>
                <a:path h="1966869" w="1659648">
                  <a:moveTo>
                    <a:pt x="68801" y="0"/>
                  </a:moveTo>
                  <a:lnTo>
                    <a:pt x="1590847" y="0"/>
                  </a:lnTo>
                  <a:cubicBezTo>
                    <a:pt x="1609094" y="0"/>
                    <a:pt x="1626594" y="7249"/>
                    <a:pt x="1639497" y="20151"/>
                  </a:cubicBezTo>
                  <a:cubicBezTo>
                    <a:pt x="1652399" y="33054"/>
                    <a:pt x="1659648" y="50554"/>
                    <a:pt x="1659648" y="68801"/>
                  </a:cubicBezTo>
                  <a:lnTo>
                    <a:pt x="1659648" y="1898067"/>
                  </a:lnTo>
                  <a:cubicBezTo>
                    <a:pt x="1659648" y="1916315"/>
                    <a:pt x="1652399" y="1933815"/>
                    <a:pt x="1639497" y="1946717"/>
                  </a:cubicBezTo>
                  <a:cubicBezTo>
                    <a:pt x="1626594" y="1959620"/>
                    <a:pt x="1609094" y="1966869"/>
                    <a:pt x="1590847" y="1966869"/>
                  </a:cubicBezTo>
                  <a:lnTo>
                    <a:pt x="68801" y="1966869"/>
                  </a:lnTo>
                  <a:cubicBezTo>
                    <a:pt x="50554" y="1966869"/>
                    <a:pt x="33054" y="1959620"/>
                    <a:pt x="20151" y="1946717"/>
                  </a:cubicBezTo>
                  <a:cubicBezTo>
                    <a:pt x="7249" y="1933815"/>
                    <a:pt x="0" y="1916315"/>
                    <a:pt x="0" y="1898067"/>
                  </a:cubicBezTo>
                  <a:lnTo>
                    <a:pt x="0" y="68801"/>
                  </a:lnTo>
                  <a:cubicBezTo>
                    <a:pt x="0" y="50554"/>
                    <a:pt x="7249" y="33054"/>
                    <a:pt x="20151" y="20151"/>
                  </a:cubicBezTo>
                  <a:cubicBezTo>
                    <a:pt x="33054" y="7249"/>
                    <a:pt x="50554" y="0"/>
                    <a:pt x="688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59648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  <a:r>
                <a:rPr lang="en-US" sz="2251">
                  <a:solidFill>
                    <a:srgbClr val="000000">
                      <a:alpha val="77647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5161" y="1699766"/>
            <a:ext cx="9783203" cy="7406508"/>
            <a:chOff x="0" y="0"/>
            <a:chExt cx="2576646" cy="19506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6646" cy="1950685"/>
            </a:xfrm>
            <a:custGeom>
              <a:avLst/>
              <a:gdLst/>
              <a:ahLst/>
              <a:cxnLst/>
              <a:rect r="r" b="b" t="t" l="l"/>
              <a:pathLst>
                <a:path h="1950685" w="2576646">
                  <a:moveTo>
                    <a:pt x="44315" y="0"/>
                  </a:moveTo>
                  <a:lnTo>
                    <a:pt x="2532331" y="0"/>
                  </a:lnTo>
                  <a:cubicBezTo>
                    <a:pt x="2556806" y="0"/>
                    <a:pt x="2576646" y="19841"/>
                    <a:pt x="2576646" y="44315"/>
                  </a:cubicBezTo>
                  <a:lnTo>
                    <a:pt x="2576646" y="1906370"/>
                  </a:lnTo>
                  <a:cubicBezTo>
                    <a:pt x="2576646" y="1918123"/>
                    <a:pt x="2571977" y="1929395"/>
                    <a:pt x="2563667" y="1937706"/>
                  </a:cubicBezTo>
                  <a:cubicBezTo>
                    <a:pt x="2555356" y="1946016"/>
                    <a:pt x="2544084" y="1950685"/>
                    <a:pt x="2532331" y="1950685"/>
                  </a:cubicBezTo>
                  <a:lnTo>
                    <a:pt x="44315" y="1950685"/>
                  </a:lnTo>
                  <a:cubicBezTo>
                    <a:pt x="32562" y="1950685"/>
                    <a:pt x="21290" y="1946016"/>
                    <a:pt x="12980" y="1937706"/>
                  </a:cubicBezTo>
                  <a:cubicBezTo>
                    <a:pt x="4669" y="1929395"/>
                    <a:pt x="0" y="1918123"/>
                    <a:pt x="0" y="1906370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80" y="12980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576646" cy="2017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126821" y="3630524"/>
            <a:ext cx="9827269" cy="473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4086" spc="-1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n8n data flow</a:t>
            </a:r>
          </a:p>
          <a:p>
            <a:pPr algn="l" marL="882367" indent="-441184" lvl="1">
              <a:lnSpc>
                <a:spcPts val="4168"/>
              </a:lnSpc>
              <a:buFont typeface="Arial"/>
              <a:buChar char="•"/>
            </a:pPr>
            <a:r>
              <a:rPr lang="en-US" b="true" sz="4086" spc="-1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real time collaboration is a missing feature</a:t>
            </a:r>
          </a:p>
          <a:p>
            <a:pPr algn="l" marL="882367" indent="-441184" lvl="1">
              <a:lnSpc>
                <a:spcPts val="4168"/>
              </a:lnSpc>
              <a:buFont typeface="Arial"/>
              <a:buChar char="•"/>
            </a:pPr>
            <a:r>
              <a:rPr lang="en-US" b="true" sz="4086" spc="-1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structuring inputs and outputs</a:t>
            </a:r>
          </a:p>
          <a:p>
            <a:pPr algn="l">
              <a:lnSpc>
                <a:spcPts val="4168"/>
              </a:lnSpc>
            </a:pPr>
          </a:p>
          <a:p>
            <a:pPr algn="l">
              <a:lnSpc>
                <a:spcPts val="4168"/>
              </a:lnSpc>
            </a:pPr>
            <a:r>
              <a:rPr lang="en-US" sz="4086" spc="-1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Missing domain knowledge</a:t>
            </a:r>
          </a:p>
          <a:p>
            <a:pPr algn="l">
              <a:lnSpc>
                <a:spcPts val="4168"/>
              </a:lnSpc>
            </a:pPr>
          </a:p>
          <a:p>
            <a:pPr algn="l">
              <a:lnSpc>
                <a:spcPts val="4168"/>
              </a:lnSpc>
            </a:pPr>
          </a:p>
          <a:p>
            <a:pPr algn="l">
              <a:lnSpc>
                <a:spcPts val="416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41896" y="4745806"/>
            <a:ext cx="5963566" cy="145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975"/>
              </a:lnSpc>
            </a:pPr>
            <a:r>
              <a:rPr lang="en-US" b="true" sz="8554" spc="-37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219805" y="2244635"/>
            <a:ext cx="1357313" cy="1357313"/>
          </a:xfrm>
          <a:custGeom>
            <a:avLst/>
            <a:gdLst/>
            <a:ahLst/>
            <a:cxnLst/>
            <a:rect r="r" b="b" t="t" l="l"/>
            <a:pathLst>
              <a:path h="1357313" w="1357313">
                <a:moveTo>
                  <a:pt x="0" y="0"/>
                </a:moveTo>
                <a:lnTo>
                  <a:pt x="1357313" y="0"/>
                </a:lnTo>
                <a:lnTo>
                  <a:pt x="1357313" y="1357314"/>
                </a:lnTo>
                <a:lnTo>
                  <a:pt x="0" y="135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986" y="803986"/>
            <a:ext cx="449429" cy="449429"/>
          </a:xfrm>
          <a:custGeom>
            <a:avLst/>
            <a:gdLst/>
            <a:ahLst/>
            <a:cxnLst/>
            <a:rect r="r" b="b" t="t" l="l"/>
            <a:pathLst>
              <a:path h="449429" w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3986" y="1894724"/>
            <a:ext cx="5014400" cy="2566135"/>
            <a:chOff x="0" y="0"/>
            <a:chExt cx="1320665" cy="6758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0665" cy="675854"/>
            </a:xfrm>
            <a:custGeom>
              <a:avLst/>
              <a:gdLst/>
              <a:ahLst/>
              <a:cxnLst/>
              <a:rect r="r" b="b" t="t" l="l"/>
              <a:pathLst>
                <a:path h="675854" w="1320665">
                  <a:moveTo>
                    <a:pt x="86460" y="0"/>
                  </a:moveTo>
                  <a:lnTo>
                    <a:pt x="1234205" y="0"/>
                  </a:lnTo>
                  <a:cubicBezTo>
                    <a:pt x="1281955" y="0"/>
                    <a:pt x="1320665" y="38710"/>
                    <a:pt x="1320665" y="86460"/>
                  </a:cubicBezTo>
                  <a:lnTo>
                    <a:pt x="1320665" y="589394"/>
                  </a:lnTo>
                  <a:cubicBezTo>
                    <a:pt x="1320665" y="612325"/>
                    <a:pt x="1311556" y="634316"/>
                    <a:pt x="1295341" y="650531"/>
                  </a:cubicBezTo>
                  <a:cubicBezTo>
                    <a:pt x="1279127" y="666745"/>
                    <a:pt x="1257135" y="675854"/>
                    <a:pt x="1234205" y="675854"/>
                  </a:cubicBezTo>
                  <a:lnTo>
                    <a:pt x="86460" y="675854"/>
                  </a:lnTo>
                  <a:cubicBezTo>
                    <a:pt x="38710" y="675854"/>
                    <a:pt x="0" y="637145"/>
                    <a:pt x="0" y="589394"/>
                  </a:cubicBezTo>
                  <a:lnTo>
                    <a:pt x="0" y="86460"/>
                  </a:lnTo>
                  <a:cubicBezTo>
                    <a:pt x="0" y="63530"/>
                    <a:pt x="9109" y="41538"/>
                    <a:pt x="25324" y="25324"/>
                  </a:cubicBezTo>
                  <a:cubicBezTo>
                    <a:pt x="41538" y="9109"/>
                    <a:pt x="63530" y="0"/>
                    <a:pt x="864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320665" cy="74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3986" y="5146659"/>
            <a:ext cx="5259174" cy="4111641"/>
            <a:chOff x="0" y="0"/>
            <a:chExt cx="1519012" cy="11875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9012" cy="1187569"/>
            </a:xfrm>
            <a:custGeom>
              <a:avLst/>
              <a:gdLst/>
              <a:ahLst/>
              <a:cxnLst/>
              <a:rect r="r" b="b" t="t" l="l"/>
              <a:pathLst>
                <a:path h="1187569" w="1519012">
                  <a:moveTo>
                    <a:pt x="82436" y="0"/>
                  </a:moveTo>
                  <a:lnTo>
                    <a:pt x="1436575" y="0"/>
                  </a:lnTo>
                  <a:cubicBezTo>
                    <a:pt x="1482104" y="0"/>
                    <a:pt x="1519012" y="36908"/>
                    <a:pt x="1519012" y="82436"/>
                  </a:cubicBezTo>
                  <a:lnTo>
                    <a:pt x="1519012" y="1105133"/>
                  </a:lnTo>
                  <a:cubicBezTo>
                    <a:pt x="1519012" y="1150661"/>
                    <a:pt x="1482104" y="1187569"/>
                    <a:pt x="1436575" y="1187569"/>
                  </a:cubicBezTo>
                  <a:lnTo>
                    <a:pt x="82436" y="1187569"/>
                  </a:lnTo>
                  <a:cubicBezTo>
                    <a:pt x="36908" y="1187569"/>
                    <a:pt x="0" y="1150661"/>
                    <a:pt x="0" y="1105133"/>
                  </a:cubicBezTo>
                  <a:lnTo>
                    <a:pt x="0" y="82436"/>
                  </a:lnTo>
                  <a:cubicBezTo>
                    <a:pt x="0" y="36908"/>
                    <a:pt x="36908" y="0"/>
                    <a:pt x="824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519012" cy="1254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22047" y="5376730"/>
            <a:ext cx="1884856" cy="1614011"/>
            <a:chOff x="0" y="0"/>
            <a:chExt cx="1375000" cy="11774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5000" cy="1177418"/>
            </a:xfrm>
            <a:custGeom>
              <a:avLst/>
              <a:gdLst/>
              <a:ahLst/>
              <a:cxnLst/>
              <a:rect r="r" b="b" t="t" l="l"/>
              <a:pathLst>
                <a:path h="1177418" w="1375000">
                  <a:moveTo>
                    <a:pt x="230016" y="0"/>
                  </a:moveTo>
                  <a:lnTo>
                    <a:pt x="1144984" y="0"/>
                  </a:lnTo>
                  <a:cubicBezTo>
                    <a:pt x="1205988" y="0"/>
                    <a:pt x="1264493" y="24234"/>
                    <a:pt x="1307630" y="67370"/>
                  </a:cubicBezTo>
                  <a:cubicBezTo>
                    <a:pt x="1350766" y="110507"/>
                    <a:pt x="1375000" y="169012"/>
                    <a:pt x="1375000" y="230016"/>
                  </a:cubicBezTo>
                  <a:lnTo>
                    <a:pt x="1375000" y="947402"/>
                  </a:lnTo>
                  <a:cubicBezTo>
                    <a:pt x="1375000" y="1008406"/>
                    <a:pt x="1350766" y="1066912"/>
                    <a:pt x="1307630" y="1110048"/>
                  </a:cubicBezTo>
                  <a:cubicBezTo>
                    <a:pt x="1264493" y="1153185"/>
                    <a:pt x="1205988" y="1177418"/>
                    <a:pt x="1144984" y="1177418"/>
                  </a:cubicBezTo>
                  <a:lnTo>
                    <a:pt x="230016" y="1177418"/>
                  </a:lnTo>
                  <a:cubicBezTo>
                    <a:pt x="169012" y="1177418"/>
                    <a:pt x="110507" y="1153185"/>
                    <a:pt x="67370" y="1110048"/>
                  </a:cubicBezTo>
                  <a:cubicBezTo>
                    <a:pt x="24234" y="1066912"/>
                    <a:pt x="0" y="1008406"/>
                    <a:pt x="0" y="947402"/>
                  </a:cubicBezTo>
                  <a:lnTo>
                    <a:pt x="0" y="230016"/>
                  </a:lnTo>
                  <a:cubicBezTo>
                    <a:pt x="0" y="169012"/>
                    <a:pt x="24234" y="110507"/>
                    <a:pt x="67370" y="67370"/>
                  </a:cubicBezTo>
                  <a:cubicBezTo>
                    <a:pt x="110507" y="24234"/>
                    <a:pt x="169012" y="0"/>
                    <a:pt x="23001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390" r="0" b="-839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760443" y="7155998"/>
            <a:ext cx="1777002" cy="1688152"/>
          </a:xfrm>
          <a:custGeom>
            <a:avLst/>
            <a:gdLst/>
            <a:ahLst/>
            <a:cxnLst/>
            <a:rect r="r" b="b" t="t" l="l"/>
            <a:pathLst>
              <a:path h="1688152" w="1777002">
                <a:moveTo>
                  <a:pt x="0" y="0"/>
                </a:moveTo>
                <a:lnTo>
                  <a:pt x="1777002" y="0"/>
                </a:lnTo>
                <a:lnTo>
                  <a:pt x="1777002" y="1688152"/>
                </a:lnTo>
                <a:lnTo>
                  <a:pt x="0" y="1688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9777" r="0" b="9777"/>
          <a:stretch>
            <a:fillRect/>
          </a:stretch>
        </p:blipFill>
        <p:spPr>
          <a:xfrm flipH="false" flipV="false" rot="0">
            <a:off x="6453685" y="2682903"/>
            <a:ext cx="11445626" cy="5951725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422047" y="7155998"/>
            <a:ext cx="1729648" cy="1729648"/>
          </a:xfrm>
          <a:custGeom>
            <a:avLst/>
            <a:gdLst/>
            <a:ahLst/>
            <a:cxnLst/>
            <a:rect r="r" b="b" t="t" l="l"/>
            <a:pathLst>
              <a:path h="1729648" w="1729648">
                <a:moveTo>
                  <a:pt x="0" y="0"/>
                </a:moveTo>
                <a:lnTo>
                  <a:pt x="1729648" y="0"/>
                </a:lnTo>
                <a:lnTo>
                  <a:pt x="1729648" y="1729648"/>
                </a:lnTo>
                <a:lnTo>
                  <a:pt x="0" y="17296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36658" y="5850882"/>
            <a:ext cx="2424572" cy="665706"/>
          </a:xfrm>
          <a:custGeom>
            <a:avLst/>
            <a:gdLst/>
            <a:ahLst/>
            <a:cxnLst/>
            <a:rect r="r" b="b" t="t" l="l"/>
            <a:pathLst>
              <a:path h="665706" w="2424572">
                <a:moveTo>
                  <a:pt x="0" y="0"/>
                </a:moveTo>
                <a:lnTo>
                  <a:pt x="2424572" y="0"/>
                </a:lnTo>
                <a:lnTo>
                  <a:pt x="2424572" y="665706"/>
                </a:lnTo>
                <a:lnTo>
                  <a:pt x="0" y="665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63845" y="768097"/>
            <a:ext cx="2685498" cy="44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Thynk Unlimited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841660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08122" y="843874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26729" y="819695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34325" y="841660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3414" y="2730528"/>
            <a:ext cx="4366488" cy="94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2"/>
              </a:lnSpc>
            </a:pPr>
            <a:r>
              <a:rPr lang="en-US" sz="6512" spc="-29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TechStack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55" t="4580" r="0" b="0"/>
          <a:stretch>
            <a:fillRect/>
          </a:stretch>
        </p:blipFill>
        <p:spPr>
          <a:xfrm flipH="false" flipV="false" rot="0">
            <a:off x="433530" y="-242864"/>
            <a:ext cx="17420940" cy="10772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986" y="803986"/>
            <a:ext cx="449429" cy="449429"/>
          </a:xfrm>
          <a:custGeom>
            <a:avLst/>
            <a:gdLst/>
            <a:ahLst/>
            <a:cxnLst/>
            <a:rect r="r" b="b" t="t" l="l"/>
            <a:pathLst>
              <a:path h="449429" w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3845" y="768097"/>
            <a:ext cx="2685498" cy="44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Thynk Unlimited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841660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08122" y="843874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26729" y="819695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34325" y="841660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03986" y="1854233"/>
            <a:ext cx="7145508" cy="7727240"/>
            <a:chOff x="0" y="0"/>
            <a:chExt cx="1881944" cy="20351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1944" cy="2035158"/>
            </a:xfrm>
            <a:custGeom>
              <a:avLst/>
              <a:gdLst/>
              <a:ahLst/>
              <a:cxnLst/>
              <a:rect r="r" b="b" t="t" l="l"/>
              <a:pathLst>
                <a:path h="2035158" w="1881944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1974484"/>
                  </a:lnTo>
                  <a:cubicBezTo>
                    <a:pt x="1881944" y="1990575"/>
                    <a:pt x="1875552" y="2006008"/>
                    <a:pt x="1864173" y="2017387"/>
                  </a:cubicBezTo>
                  <a:cubicBezTo>
                    <a:pt x="1852795" y="2028765"/>
                    <a:pt x="1837362" y="2035158"/>
                    <a:pt x="1821270" y="2035158"/>
                  </a:cubicBezTo>
                  <a:lnTo>
                    <a:pt x="60674" y="2035158"/>
                  </a:lnTo>
                  <a:cubicBezTo>
                    <a:pt x="27165" y="2035158"/>
                    <a:pt x="0" y="2007993"/>
                    <a:pt x="0" y="1974484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881944" cy="210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61704" y="6356028"/>
            <a:ext cx="8825903" cy="3265935"/>
            <a:chOff x="0" y="0"/>
            <a:chExt cx="2324518" cy="8601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24518" cy="860164"/>
            </a:xfrm>
            <a:custGeom>
              <a:avLst/>
              <a:gdLst/>
              <a:ahLst/>
              <a:cxnLst/>
              <a:rect r="r" b="b" t="t" l="l"/>
              <a:pathLst>
                <a:path h="860164" w="2324518">
                  <a:moveTo>
                    <a:pt x="36842" y="0"/>
                  </a:moveTo>
                  <a:lnTo>
                    <a:pt x="2287676" y="0"/>
                  </a:lnTo>
                  <a:cubicBezTo>
                    <a:pt x="2308023" y="0"/>
                    <a:pt x="2324518" y="16495"/>
                    <a:pt x="2324518" y="36842"/>
                  </a:cubicBezTo>
                  <a:lnTo>
                    <a:pt x="2324518" y="823322"/>
                  </a:lnTo>
                  <a:cubicBezTo>
                    <a:pt x="2324518" y="843670"/>
                    <a:pt x="2308023" y="860164"/>
                    <a:pt x="2287676" y="860164"/>
                  </a:cubicBezTo>
                  <a:lnTo>
                    <a:pt x="36842" y="860164"/>
                  </a:lnTo>
                  <a:cubicBezTo>
                    <a:pt x="16495" y="860164"/>
                    <a:pt x="0" y="843670"/>
                    <a:pt x="0" y="823322"/>
                  </a:cubicBezTo>
                  <a:lnTo>
                    <a:pt x="0" y="36842"/>
                  </a:lnTo>
                  <a:cubicBezTo>
                    <a:pt x="0" y="16495"/>
                    <a:pt x="16495" y="0"/>
                    <a:pt x="368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324518" cy="926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661704" y="1894724"/>
            <a:ext cx="8825903" cy="3823129"/>
            <a:chOff x="0" y="0"/>
            <a:chExt cx="2324518" cy="10069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24518" cy="1006915"/>
            </a:xfrm>
            <a:custGeom>
              <a:avLst/>
              <a:gdLst/>
              <a:ahLst/>
              <a:cxnLst/>
              <a:rect r="r" b="b" t="t" l="l"/>
              <a:pathLst>
                <a:path h="1006915" w="2324518">
                  <a:moveTo>
                    <a:pt x="49122" y="0"/>
                  </a:moveTo>
                  <a:lnTo>
                    <a:pt x="2275395" y="0"/>
                  </a:lnTo>
                  <a:cubicBezTo>
                    <a:pt x="2288423" y="0"/>
                    <a:pt x="2300918" y="5175"/>
                    <a:pt x="2310130" y="14388"/>
                  </a:cubicBezTo>
                  <a:cubicBezTo>
                    <a:pt x="2319342" y="23600"/>
                    <a:pt x="2324518" y="36094"/>
                    <a:pt x="2324518" y="49122"/>
                  </a:cubicBezTo>
                  <a:lnTo>
                    <a:pt x="2324518" y="957793"/>
                  </a:lnTo>
                  <a:cubicBezTo>
                    <a:pt x="2324518" y="970821"/>
                    <a:pt x="2319342" y="983315"/>
                    <a:pt x="2310130" y="992527"/>
                  </a:cubicBezTo>
                  <a:cubicBezTo>
                    <a:pt x="2300918" y="1001739"/>
                    <a:pt x="2288423" y="1006915"/>
                    <a:pt x="2275395" y="1006915"/>
                  </a:cubicBezTo>
                  <a:lnTo>
                    <a:pt x="49122" y="1006915"/>
                  </a:lnTo>
                  <a:cubicBezTo>
                    <a:pt x="36094" y="1006915"/>
                    <a:pt x="23600" y="1001739"/>
                    <a:pt x="14388" y="992527"/>
                  </a:cubicBezTo>
                  <a:cubicBezTo>
                    <a:pt x="5175" y="983315"/>
                    <a:pt x="0" y="970821"/>
                    <a:pt x="0" y="957793"/>
                  </a:cubicBezTo>
                  <a:lnTo>
                    <a:pt x="0" y="49122"/>
                  </a:lnTo>
                  <a:cubicBezTo>
                    <a:pt x="0" y="36094"/>
                    <a:pt x="5175" y="23600"/>
                    <a:pt x="14388" y="14388"/>
                  </a:cubicBezTo>
                  <a:cubicBezTo>
                    <a:pt x="23600" y="5175"/>
                    <a:pt x="36094" y="0"/>
                    <a:pt x="491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324518" cy="1073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411514" y="2528963"/>
            <a:ext cx="7384352" cy="260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28"/>
              </a:lnSpc>
            </a:pPr>
            <a:r>
              <a:rPr lang="en-US" b="true" sz="9537" spc="-42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Business Plan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92258" y="6927385"/>
            <a:ext cx="5738811" cy="200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5"/>
              </a:lnSpc>
            </a:pPr>
            <a:r>
              <a:rPr lang="en-US" sz="5775" spc="-2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Purchasing made easy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809561" y="6819295"/>
            <a:ext cx="1169701" cy="1169701"/>
          </a:xfrm>
          <a:custGeom>
            <a:avLst/>
            <a:gdLst/>
            <a:ahLst/>
            <a:cxnLst/>
            <a:rect r="r" b="b" t="t" l="l"/>
            <a:pathLst>
              <a:path h="1169701" w="1169701">
                <a:moveTo>
                  <a:pt x="0" y="0"/>
                </a:moveTo>
                <a:lnTo>
                  <a:pt x="1169701" y="0"/>
                </a:lnTo>
                <a:lnTo>
                  <a:pt x="1169701" y="1169701"/>
                </a:lnTo>
                <a:lnTo>
                  <a:pt x="0" y="1169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23177" y="2121313"/>
            <a:ext cx="5512330" cy="651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6"/>
              </a:lnSpc>
            </a:pPr>
          </a:p>
          <a:p>
            <a:pPr algn="ctr">
              <a:lnSpc>
                <a:spcPts val="3456"/>
              </a:lnSpc>
            </a:pPr>
            <a:r>
              <a:rPr lang="en-US" sz="24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Customers: EMS service providers, OEMs in automotive, industrial electronics, design houses</a:t>
            </a:r>
          </a:p>
          <a:p>
            <a:pPr algn="ctr">
              <a:lnSpc>
                <a:spcPts val="3456"/>
              </a:lnSpc>
            </a:pPr>
          </a:p>
          <a:p>
            <a:pPr algn="ctr">
              <a:lnSpc>
                <a:spcPts val="3456"/>
              </a:lnSpc>
            </a:pPr>
            <a:r>
              <a:rPr lang="en-US" sz="24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Market: global EMS market (600 billion USD, 50% of projects suffers from parts shortages), digital BOM management software growing &gt; 12% p.a.</a:t>
            </a:r>
          </a:p>
          <a:p>
            <a:pPr algn="ctr">
              <a:lnSpc>
                <a:spcPts val="3456"/>
              </a:lnSpc>
            </a:pPr>
          </a:p>
          <a:p>
            <a:pPr algn="ctr">
              <a:lnSpc>
                <a:spcPts val="3456"/>
              </a:lnSpc>
            </a:pPr>
            <a:r>
              <a:rPr lang="en-US" sz="24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 proposition: Cost and delivery risk reduction through AI-supported search and transparent basis for decision-making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939" y="1894724"/>
            <a:ext cx="9634253" cy="7599868"/>
            <a:chOff x="0" y="0"/>
            <a:chExt cx="1492598" cy="11774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2598" cy="1177418"/>
            </a:xfrm>
            <a:custGeom>
              <a:avLst/>
              <a:gdLst/>
              <a:ahLst/>
              <a:cxnLst/>
              <a:rect r="r" b="b" t="t" l="l"/>
              <a:pathLst>
                <a:path h="1177418" w="1492598">
                  <a:moveTo>
                    <a:pt x="45001" y="0"/>
                  </a:moveTo>
                  <a:lnTo>
                    <a:pt x="1447597" y="0"/>
                  </a:lnTo>
                  <a:cubicBezTo>
                    <a:pt x="1472451" y="0"/>
                    <a:pt x="1492598" y="20147"/>
                    <a:pt x="1492598" y="45001"/>
                  </a:cubicBezTo>
                  <a:lnTo>
                    <a:pt x="1492598" y="1132418"/>
                  </a:lnTo>
                  <a:cubicBezTo>
                    <a:pt x="1492598" y="1157271"/>
                    <a:pt x="1472451" y="1177418"/>
                    <a:pt x="1447597" y="1177418"/>
                  </a:cubicBezTo>
                  <a:lnTo>
                    <a:pt x="45001" y="1177418"/>
                  </a:lnTo>
                  <a:cubicBezTo>
                    <a:pt x="20147" y="1177418"/>
                    <a:pt x="0" y="1157271"/>
                    <a:pt x="0" y="1132418"/>
                  </a:cubicBezTo>
                  <a:lnTo>
                    <a:pt x="0" y="45001"/>
                  </a:lnTo>
                  <a:cubicBezTo>
                    <a:pt x="0" y="20147"/>
                    <a:pt x="20147" y="0"/>
                    <a:pt x="45001" y="0"/>
                  </a:cubicBezTo>
                  <a:close/>
                </a:path>
              </a:pathLst>
            </a:custGeom>
            <a:blipFill>
              <a:blip r:embed="rId2"/>
              <a:stretch>
                <a:fillRect l="-2589" t="0" r="-25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3986" y="1894724"/>
            <a:ext cx="7145508" cy="3248776"/>
            <a:chOff x="0" y="0"/>
            <a:chExt cx="1881944" cy="8556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1944" cy="855645"/>
            </a:xfrm>
            <a:custGeom>
              <a:avLst/>
              <a:gdLst/>
              <a:ahLst/>
              <a:cxnLst/>
              <a:rect r="r" b="b" t="t" l="l"/>
              <a:pathLst>
                <a:path h="855645" w="1881944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794971"/>
                  </a:lnTo>
                  <a:cubicBezTo>
                    <a:pt x="1881944" y="828480"/>
                    <a:pt x="1854780" y="855645"/>
                    <a:pt x="1821270" y="855645"/>
                  </a:cubicBezTo>
                  <a:lnTo>
                    <a:pt x="60674" y="855645"/>
                  </a:lnTo>
                  <a:cubicBezTo>
                    <a:pt x="27165" y="855645"/>
                    <a:pt x="0" y="828480"/>
                    <a:pt x="0" y="794971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881944" cy="922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03986" y="5781675"/>
            <a:ext cx="7145508" cy="3712917"/>
            <a:chOff x="0" y="0"/>
            <a:chExt cx="1881944" cy="977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1944" cy="977888"/>
            </a:xfrm>
            <a:custGeom>
              <a:avLst/>
              <a:gdLst/>
              <a:ahLst/>
              <a:cxnLst/>
              <a:rect r="r" b="b" t="t" l="l"/>
              <a:pathLst>
                <a:path h="977888" w="1881944">
                  <a:moveTo>
                    <a:pt x="45506" y="0"/>
                  </a:moveTo>
                  <a:lnTo>
                    <a:pt x="1836439" y="0"/>
                  </a:lnTo>
                  <a:cubicBezTo>
                    <a:pt x="1848508" y="0"/>
                    <a:pt x="1860082" y="4794"/>
                    <a:pt x="1868616" y="13328"/>
                  </a:cubicBezTo>
                  <a:cubicBezTo>
                    <a:pt x="1877150" y="21862"/>
                    <a:pt x="1881944" y="33437"/>
                    <a:pt x="1881944" y="45506"/>
                  </a:cubicBezTo>
                  <a:lnTo>
                    <a:pt x="1881944" y="932382"/>
                  </a:lnTo>
                  <a:cubicBezTo>
                    <a:pt x="1881944" y="944451"/>
                    <a:pt x="1877150" y="956025"/>
                    <a:pt x="1868616" y="964559"/>
                  </a:cubicBezTo>
                  <a:cubicBezTo>
                    <a:pt x="1860082" y="973093"/>
                    <a:pt x="1848508" y="977888"/>
                    <a:pt x="1836439" y="977888"/>
                  </a:cubicBezTo>
                  <a:lnTo>
                    <a:pt x="45506" y="977888"/>
                  </a:lnTo>
                  <a:cubicBezTo>
                    <a:pt x="33437" y="977888"/>
                    <a:pt x="21862" y="973093"/>
                    <a:pt x="13328" y="964559"/>
                  </a:cubicBezTo>
                  <a:cubicBezTo>
                    <a:pt x="4794" y="956025"/>
                    <a:pt x="0" y="944451"/>
                    <a:pt x="0" y="932382"/>
                  </a:cubicBezTo>
                  <a:lnTo>
                    <a:pt x="0" y="45506"/>
                  </a:lnTo>
                  <a:cubicBezTo>
                    <a:pt x="0" y="33437"/>
                    <a:pt x="4794" y="21862"/>
                    <a:pt x="13328" y="13328"/>
                  </a:cubicBezTo>
                  <a:cubicBezTo>
                    <a:pt x="21862" y="4794"/>
                    <a:pt x="33437" y="0"/>
                    <a:pt x="455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881944" cy="104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03384" y="6940111"/>
            <a:ext cx="5738811" cy="200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5"/>
              </a:lnSpc>
            </a:pPr>
            <a:r>
              <a:rPr lang="en-US" sz="5775" spc="-2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Working Together in Code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97327" y="6302482"/>
            <a:ext cx="1335652" cy="1335652"/>
          </a:xfrm>
          <a:custGeom>
            <a:avLst/>
            <a:gdLst/>
            <a:ahLst/>
            <a:cxnLst/>
            <a:rect r="r" b="b" t="t" l="l"/>
            <a:pathLst>
              <a:path h="1335652" w="1335652">
                <a:moveTo>
                  <a:pt x="0" y="0"/>
                </a:moveTo>
                <a:lnTo>
                  <a:pt x="1335652" y="0"/>
                </a:lnTo>
                <a:lnTo>
                  <a:pt x="1335652" y="1335651"/>
                </a:lnTo>
                <a:lnTo>
                  <a:pt x="0" y="133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96377" y="2656558"/>
            <a:ext cx="3900950" cy="156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2"/>
              </a:lnSpc>
            </a:pPr>
            <a:r>
              <a:rPr lang="en-US" sz="10806" spc="-486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DAGrXDQ1ICU</dc:identifier>
  <dcterms:modified xsi:type="dcterms:W3CDTF">2011-08-01T06:04:30Z</dcterms:modified>
  <cp:revision>1</cp:revision>
  <dc:title>SimsalaBOM</dc:title>
</cp:coreProperties>
</file>